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63" r:id="rId5"/>
  </p:sldIdLst>
  <p:sldSz cx="30275213" cy="42803763"/>
  <p:notesSz cx="42803763" cy="30275213"/>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5"/>
    <a:srgbClr val="034061"/>
    <a:srgbClr val="0F2546"/>
    <a:srgbClr val="EBE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251C8-EE3C-46C5-A6AD-B58B2C3EEA72}" v="51" dt="2026-03-31T08:01:27.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8" d="100"/>
          <a:sy n="18" d="100"/>
        </p:scale>
        <p:origin x="31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to Pelopida" userId="acb95cc5-04ac-4f7c-8664-8606a91c4717" providerId="ADAL" clId="{4CF7D08F-38A2-45D3-A44C-1FC4A56D0DEF}"/>
    <pc:docChg chg="modSld">
      <pc:chgData name="Myrto Pelopida" userId="acb95cc5-04ac-4f7c-8664-8606a91c4717" providerId="ADAL" clId="{4CF7D08F-38A2-45D3-A44C-1FC4A56D0DEF}" dt="2026-03-31T15:27:13.264" v="19" actId="1038"/>
      <pc:docMkLst>
        <pc:docMk/>
      </pc:docMkLst>
      <pc:sldChg chg="modSp mod">
        <pc:chgData name="Myrto Pelopida" userId="acb95cc5-04ac-4f7c-8664-8606a91c4717" providerId="ADAL" clId="{4CF7D08F-38A2-45D3-A44C-1FC4A56D0DEF}" dt="2026-03-31T15:27:13.264" v="19" actId="1038"/>
        <pc:sldMkLst>
          <pc:docMk/>
          <pc:sldMk cId="2263643877" sldId="263"/>
        </pc:sldMkLst>
        <pc:spChg chg="mod">
          <ac:chgData name="Myrto Pelopida" userId="acb95cc5-04ac-4f7c-8664-8606a91c4717" providerId="ADAL" clId="{4CF7D08F-38A2-45D3-A44C-1FC4A56D0DEF}" dt="2026-03-31T15:26:47.012" v="6" actId="1036"/>
          <ac:spMkLst>
            <pc:docMk/>
            <pc:sldMk cId="2263643877" sldId="263"/>
            <ac:spMk id="11" creationId="{0799E342-5047-C0D9-4830-F7B2A31D012C}"/>
          </ac:spMkLst>
        </pc:spChg>
        <pc:spChg chg="mod">
          <ac:chgData name="Myrto Pelopida" userId="acb95cc5-04ac-4f7c-8664-8606a91c4717" providerId="ADAL" clId="{4CF7D08F-38A2-45D3-A44C-1FC4A56D0DEF}" dt="2026-03-31T15:27:13.264" v="19" actId="1038"/>
          <ac:spMkLst>
            <pc:docMk/>
            <pc:sldMk cId="2263643877" sldId="263"/>
            <ac:spMk id="14" creationId="{EA611FC9-22F1-96AD-D161-9F185F0854F8}"/>
          </ac:spMkLst>
        </pc:spChg>
        <pc:spChg chg="mod">
          <ac:chgData name="Myrto Pelopida" userId="acb95cc5-04ac-4f7c-8664-8606a91c4717" providerId="ADAL" clId="{4CF7D08F-38A2-45D3-A44C-1FC4A56D0DEF}" dt="2026-03-31T15:26:29.481" v="1" actId="1037"/>
          <ac:spMkLst>
            <pc:docMk/>
            <pc:sldMk cId="2263643877" sldId="263"/>
            <ac:spMk id="35" creationId="{608A9909-5A0D-532B-07D4-859F039C88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91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8FD1-84B8-013D-69BA-2920CA23BE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8F9F9-285C-4A1B-96E9-C6155640E2B6}"/>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4D7E40E-2D70-5535-B496-646F62C0B297}"/>
              </a:ext>
            </a:extLst>
          </p:cNvPr>
          <p:cNvSpPr>
            <a:spLocks noGrp="1"/>
          </p:cNvSpPr>
          <p:nvPr>
            <p:ph type="body" idx="1"/>
          </p:nvPr>
        </p:nvSpPr>
        <p:spPr/>
        <p:txBody>
          <a:bodyPr/>
          <a:lstStyle/>
          <a:p>
            <a:r>
              <a:rPr lang="en-US" dirty="0"/>
              <a:t>#0f2546 </a:t>
            </a:r>
          </a:p>
          <a:p>
            <a:r>
              <a:rPr lang="en-DE" dirty="0"/>
              <a:t>#034061</a:t>
            </a:r>
            <a:endParaRPr lang="en-GB" dirty="0"/>
          </a:p>
          <a:p>
            <a:r>
              <a:rPr lang="en-US" dirty="0"/>
              <a:t>#498ea2</a:t>
            </a:r>
          </a:p>
          <a:p>
            <a:r>
              <a:rPr lang="en-US" dirty="0"/>
              <a:t>#79c5c4</a:t>
            </a:r>
          </a:p>
          <a:p>
            <a:r>
              <a:rPr lang="en-US" dirty="0"/>
              <a:t>#e7e6e5</a:t>
            </a:r>
            <a:endParaRPr lang="en-GB" dirty="0"/>
          </a:p>
          <a:p>
            <a:endParaRPr lang="en-DE" dirty="0"/>
          </a:p>
        </p:txBody>
      </p:sp>
      <p:sp>
        <p:nvSpPr>
          <p:cNvPr id="4" name="Slide Number Placeholder 3">
            <a:extLst>
              <a:ext uri="{FF2B5EF4-FFF2-40B4-BE49-F238E27FC236}">
                <a16:creationId xmlns:a16="http://schemas.microsoft.com/office/drawing/2014/main" id="{DC3EBCE3-E4DB-21CE-1AC0-D2B58BB2A70F}"/>
              </a:ext>
            </a:extLst>
          </p:cNvPr>
          <p:cNvSpPr>
            <a:spLocks noGrp="1"/>
          </p:cNvSpPr>
          <p:nvPr>
            <p:ph type="sldNum" sz="quarter" idx="5"/>
          </p:nvPr>
        </p:nvSpPr>
        <p:spPr/>
        <p:txBody>
          <a:bodyPr/>
          <a:lstStyle/>
          <a:p>
            <a:fld id="{C64B2DB0-F35A-47D3-8861-449429B5C866}" type="slidenum">
              <a:rPr lang="en-DE" smtClean="0"/>
              <a:t>1</a:t>
            </a:fld>
            <a:endParaRPr lang="en-DE"/>
          </a:p>
        </p:txBody>
      </p:sp>
    </p:spTree>
    <p:extLst>
      <p:ext uri="{BB962C8B-B14F-4D97-AF65-F5344CB8AC3E}">
        <p14:creationId xmlns:p14="http://schemas.microsoft.com/office/powerpoint/2010/main" val="370221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4AAE1-E9AF-44B9-A34D-486CB7B5070C}" type="datetimeFigureOut">
              <a:rPr lang="en-DE" smtClean="0"/>
              <a:t>03/31/2026</a:t>
            </a:fld>
            <a:endParaRPr lang="en-DE"/>
          </a:p>
        </p:txBody>
      </p:sp>
      <p:sp>
        <p:nvSpPr>
          <p:cNvPr id="5" name="Footer Placeholder 4"/>
          <p:cNvSpPr>
            <a:spLocks noGrp="1"/>
          </p:cNvSpPr>
          <p:nvPr>
            <p:ph type="ftr" sz="quarter" idx="11"/>
          </p:nvPr>
        </p:nvSpPr>
        <p:spPr/>
        <p:txBody>
          <a:bodyPr/>
          <a:lstStyle/>
          <a:p>
            <a:endParaRPr lang="en-DE"/>
          </a:p>
        </p:txBody>
      </p:sp>
      <p:sp>
        <p:nvSpPr>
          <p:cNvPr id="6" name="Slide Number Placeholder 5"/>
          <p:cNvSpPr>
            <a:spLocks noGrp="1"/>
          </p:cNvSpPr>
          <p:nvPr>
            <p:ph type="sldNum" sz="quarter" idx="12"/>
          </p:nvPr>
        </p:nvSpPr>
        <p:spPr/>
        <p:txBody>
          <a:bodyPr/>
          <a:lstStyle/>
          <a:p>
            <a:fld id="{82463F84-C351-444A-9BAF-B3A37B38D7AE}" type="slidenum">
              <a:rPr lang="en-DE" smtClean="0"/>
              <a:t>‹#›</a:t>
            </a:fld>
            <a:endParaRPr lang="en-DE"/>
          </a:p>
        </p:txBody>
      </p:sp>
    </p:spTree>
    <p:extLst>
      <p:ext uri="{BB962C8B-B14F-4D97-AF65-F5344CB8AC3E}">
        <p14:creationId xmlns:p14="http://schemas.microsoft.com/office/powerpoint/2010/main" val="34928140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tiff"/><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18AB-41B7-DF23-FF58-931EE7AAFDE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985FEF3-9A86-EE08-E4B6-6E514E39CB6A}"/>
              </a:ext>
            </a:extLst>
          </p:cNvPr>
          <p:cNvSpPr/>
          <p:nvPr/>
        </p:nvSpPr>
        <p:spPr>
          <a:xfrm>
            <a:off x="-1" y="-625861"/>
            <a:ext cx="30284521" cy="43429624"/>
          </a:xfrm>
          <a:prstGeom prst="rect">
            <a:avLst/>
          </a:prstGeom>
          <a:solidFill>
            <a:srgbClr val="E7E6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grpSp>
        <p:nvGrpSpPr>
          <p:cNvPr id="18" name="Group 17">
            <a:extLst>
              <a:ext uri="{FF2B5EF4-FFF2-40B4-BE49-F238E27FC236}">
                <a16:creationId xmlns:a16="http://schemas.microsoft.com/office/drawing/2014/main" id="{B0233416-A2B4-9586-3294-289A7719B822}"/>
              </a:ext>
            </a:extLst>
          </p:cNvPr>
          <p:cNvGrpSpPr/>
          <p:nvPr/>
        </p:nvGrpSpPr>
        <p:grpSpPr>
          <a:xfrm>
            <a:off x="1104505" y="5624707"/>
            <a:ext cx="13536000" cy="7100831"/>
            <a:chOff x="1095373" y="6531428"/>
            <a:chExt cx="13536000" cy="5760000"/>
          </a:xfrm>
        </p:grpSpPr>
        <p:sp>
          <p:nvSpPr>
            <p:cNvPr id="2" name="Rectangle: Rounded Corners 1">
              <a:extLst>
                <a:ext uri="{FF2B5EF4-FFF2-40B4-BE49-F238E27FC236}">
                  <a16:creationId xmlns:a16="http://schemas.microsoft.com/office/drawing/2014/main" id="{0DD97599-8F63-7987-F8F5-C9E11C369FE3}"/>
                </a:ext>
              </a:extLst>
            </p:cNvPr>
            <p:cNvSpPr/>
            <p:nvPr/>
          </p:nvSpPr>
          <p:spPr>
            <a:xfrm>
              <a:off x="1095373" y="6531428"/>
              <a:ext cx="13536000" cy="5760000"/>
            </a:xfrm>
            <a:prstGeom prst="roundRect">
              <a:avLst>
                <a:gd name="adj" fmla="val 6733"/>
              </a:avLst>
            </a:prstGeom>
            <a:solidFill>
              <a:srgbClr val="E7E6E5"/>
            </a:solidFill>
            <a:ln w="57150">
              <a:solidFill>
                <a:srgbClr val="0F2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Rounded Corners 4">
              <a:extLst>
                <a:ext uri="{FF2B5EF4-FFF2-40B4-BE49-F238E27FC236}">
                  <a16:creationId xmlns:a16="http://schemas.microsoft.com/office/drawing/2014/main" id="{9818C112-C6C4-229C-9827-D04048A7136D}"/>
                </a:ext>
              </a:extLst>
            </p:cNvPr>
            <p:cNvSpPr/>
            <p:nvPr/>
          </p:nvSpPr>
          <p:spPr>
            <a:xfrm>
              <a:off x="1095373" y="6531429"/>
              <a:ext cx="5166394" cy="716087"/>
            </a:xfrm>
            <a:prstGeom prst="roundRect">
              <a:avLst>
                <a:gd name="adj" fmla="val 44445"/>
              </a:avLst>
            </a:prstGeom>
            <a:solidFill>
              <a:srgbClr val="0F2546"/>
            </a:solidFill>
            <a:ln>
              <a:solidFill>
                <a:srgbClr val="0F2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latin typeface="Tahoma" panose="020B0604030504040204" pitchFamily="34" charset="0"/>
                  <a:ea typeface="Tahoma" panose="020B0604030504040204" pitchFamily="34" charset="0"/>
                  <a:cs typeface="Tahoma" panose="020B0604030504040204" pitchFamily="34" charset="0"/>
                </a:rPr>
                <a:t>Background</a:t>
              </a:r>
              <a:endParaRPr lang="en-DE" sz="44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oup 18">
            <a:extLst>
              <a:ext uri="{FF2B5EF4-FFF2-40B4-BE49-F238E27FC236}">
                <a16:creationId xmlns:a16="http://schemas.microsoft.com/office/drawing/2014/main" id="{F991430A-FFBE-DC66-4F44-858EFD3F21A8}"/>
              </a:ext>
            </a:extLst>
          </p:cNvPr>
          <p:cNvGrpSpPr/>
          <p:nvPr/>
        </p:nvGrpSpPr>
        <p:grpSpPr>
          <a:xfrm>
            <a:off x="15735878" y="5624708"/>
            <a:ext cx="13443204" cy="7100830"/>
            <a:chOff x="1095373" y="6531428"/>
            <a:chExt cx="13536000" cy="5760000"/>
          </a:xfrm>
        </p:grpSpPr>
        <p:sp>
          <p:nvSpPr>
            <p:cNvPr id="20" name="Rectangle: Rounded Corners 19">
              <a:extLst>
                <a:ext uri="{FF2B5EF4-FFF2-40B4-BE49-F238E27FC236}">
                  <a16:creationId xmlns:a16="http://schemas.microsoft.com/office/drawing/2014/main" id="{2DC58DA9-F009-0BCF-2961-837CC0B7E1E1}"/>
                </a:ext>
              </a:extLst>
            </p:cNvPr>
            <p:cNvSpPr/>
            <p:nvPr/>
          </p:nvSpPr>
          <p:spPr>
            <a:xfrm>
              <a:off x="1095373" y="6531428"/>
              <a:ext cx="13536000" cy="5760000"/>
            </a:xfrm>
            <a:prstGeom prst="roundRect">
              <a:avLst>
                <a:gd name="adj" fmla="val 8353"/>
              </a:avLst>
            </a:prstGeom>
            <a:solidFill>
              <a:srgbClr val="E7E6E5"/>
            </a:solidFill>
            <a:ln w="57150">
              <a:solidFill>
                <a:srgbClr val="0F2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Rounded Corners 20">
              <a:extLst>
                <a:ext uri="{FF2B5EF4-FFF2-40B4-BE49-F238E27FC236}">
                  <a16:creationId xmlns:a16="http://schemas.microsoft.com/office/drawing/2014/main" id="{B7DFCBE6-7238-4505-B6E7-E87D1C1FBB20}"/>
                </a:ext>
              </a:extLst>
            </p:cNvPr>
            <p:cNvSpPr/>
            <p:nvPr/>
          </p:nvSpPr>
          <p:spPr>
            <a:xfrm>
              <a:off x="1095373" y="6531429"/>
              <a:ext cx="5166394" cy="716087"/>
            </a:xfrm>
            <a:prstGeom prst="roundRect">
              <a:avLst>
                <a:gd name="adj" fmla="val 44445"/>
              </a:avLst>
            </a:prstGeom>
            <a:solidFill>
              <a:srgbClr val="0F2546"/>
            </a:solidFill>
            <a:ln>
              <a:solidFill>
                <a:srgbClr val="0F2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800" b="1" dirty="0">
                  <a:latin typeface="Tahoma" panose="020B0604030504040204" pitchFamily="34" charset="0"/>
                  <a:ea typeface="Tahoma" panose="020B0604030504040204" pitchFamily="34" charset="0"/>
                  <a:cs typeface="Tahoma" panose="020B0604030504040204" pitchFamily="34" charset="0"/>
                </a:rPr>
                <a:t>Methodology</a:t>
              </a:r>
              <a:endParaRPr lang="en-DE" sz="4400" b="1" dirty="0">
                <a:latin typeface="Tahoma" panose="020B0604030504040204" pitchFamily="34" charset="0"/>
                <a:ea typeface="Tahoma" panose="020B0604030504040204" pitchFamily="34" charset="0"/>
                <a:cs typeface="Tahoma" panose="020B0604030504040204" pitchFamily="34" charset="0"/>
              </a:endParaRPr>
            </a:p>
          </p:txBody>
        </p:sp>
      </p:grpSp>
      <p:sp>
        <p:nvSpPr>
          <p:cNvPr id="44" name="Rectangle: Rounded Corners 43">
            <a:extLst>
              <a:ext uri="{FF2B5EF4-FFF2-40B4-BE49-F238E27FC236}">
                <a16:creationId xmlns:a16="http://schemas.microsoft.com/office/drawing/2014/main" id="{988280CB-0CC3-E3C6-5793-87DAFB2C5DE7}"/>
              </a:ext>
            </a:extLst>
          </p:cNvPr>
          <p:cNvSpPr/>
          <p:nvPr/>
        </p:nvSpPr>
        <p:spPr>
          <a:xfrm>
            <a:off x="1138271" y="13724755"/>
            <a:ext cx="28098323" cy="900000"/>
          </a:xfrm>
          <a:prstGeom prst="roundRect">
            <a:avLst>
              <a:gd name="adj" fmla="val 50000"/>
            </a:avLst>
          </a:prstGeom>
          <a:solidFill>
            <a:srgbClr val="0F2546"/>
          </a:solidFill>
          <a:ln w="57150">
            <a:solidFill>
              <a:srgbClr val="03406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4800" b="1" dirty="0">
                <a:solidFill>
                  <a:schemeClr val="bg1"/>
                </a:solidFill>
                <a:latin typeface="Tahoma" panose="020B0604030504040204" pitchFamily="34" charset="0"/>
                <a:ea typeface="Tahoma" panose="020B0604030504040204" pitchFamily="34" charset="0"/>
                <a:cs typeface="Tahoma" panose="020B0604030504040204" pitchFamily="34" charset="0"/>
              </a:rPr>
              <a:t> Cost Calculations SiC150 vs. Graphene</a:t>
            </a:r>
            <a:endParaRPr lang="en-DE"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9E05F35-E0DD-2B8A-46B4-238EEA89A883}"/>
              </a:ext>
            </a:extLst>
          </p:cNvPr>
          <p:cNvSpPr txBox="1"/>
          <p:nvPr/>
        </p:nvSpPr>
        <p:spPr>
          <a:xfrm>
            <a:off x="1303068" y="6778402"/>
            <a:ext cx="13249139" cy="5509200"/>
          </a:xfrm>
          <a:prstGeom prst="rect">
            <a:avLst/>
          </a:prstGeom>
          <a:noFill/>
        </p:spPr>
        <p:txBody>
          <a:bodyPr wrap="square" rtlCol="0">
            <a:spAutoFit/>
          </a:bodyPr>
          <a:lstStyle/>
          <a:p>
            <a:pPr algn="just"/>
            <a:r>
              <a:rPr lang="en-GB" sz="3200" dirty="0">
                <a:latin typeface="Tahoma" panose="020B0604030504040204" pitchFamily="34" charset="0"/>
                <a:ea typeface="Tahoma" panose="020B0604030504040204" pitchFamily="34" charset="0"/>
                <a:cs typeface="Tahoma" panose="020B0604030504040204" pitchFamily="34" charset="0"/>
              </a:rPr>
              <a:t>Hard Chromium (HC) plating is widely used for gear protection due to its durability and cost-effectiveness. However, increasing environmental regulations and occupational health concerns are driving the need for safer and more sustainable alternatives.</a:t>
            </a:r>
          </a:p>
          <a:p>
            <a:pPr algn="just"/>
            <a:endParaRPr lang="en-GB" sz="3200" dirty="0">
              <a:latin typeface="Tahoma" panose="020B0604030504040204" pitchFamily="34" charset="0"/>
              <a:ea typeface="Tahoma" panose="020B0604030504040204" pitchFamily="34" charset="0"/>
              <a:cs typeface="Tahoma" panose="020B0604030504040204" pitchFamily="34" charset="0"/>
            </a:endParaRPr>
          </a:p>
          <a:p>
            <a:pPr algn="just"/>
            <a:r>
              <a:rPr lang="en-GB" sz="3200" dirty="0">
                <a:latin typeface="Tahoma" panose="020B0604030504040204" pitchFamily="34" charset="0"/>
                <a:ea typeface="Tahoma" panose="020B0604030504040204" pitchFamily="34" charset="0"/>
                <a:cs typeface="Tahoma" panose="020B0604030504040204" pitchFamily="34" charset="0"/>
              </a:rPr>
              <a:t>This poster evaluates whether two advanced electroplated alternatives-SiC150 and Graphene coatings- can be suitable alternatives to HC coatings. </a:t>
            </a:r>
          </a:p>
          <a:p>
            <a:pPr algn="just"/>
            <a:endParaRPr lang="en-GB" sz="3200" dirty="0">
              <a:latin typeface="Tahoma" panose="020B0604030504040204" pitchFamily="34" charset="0"/>
              <a:ea typeface="Tahoma" panose="020B0604030504040204" pitchFamily="34" charset="0"/>
              <a:cs typeface="Tahoma" panose="020B0604030504040204" pitchFamily="34" charset="0"/>
            </a:endParaRPr>
          </a:p>
          <a:p>
            <a:pPr algn="just"/>
            <a:r>
              <a:rPr lang="en-GB" sz="3200" dirty="0">
                <a:latin typeface="Tahoma" panose="020B0604030504040204" pitchFamily="34" charset="0"/>
                <a:ea typeface="Tahoma" panose="020B0604030504040204" pitchFamily="34" charset="0"/>
                <a:cs typeface="Tahoma" panose="020B0604030504040204" pitchFamily="34" charset="0"/>
              </a:rPr>
              <a:t>The overall objective is to evaluate the economic feasibility of SiC150 and Graphene coatings compared to conventional HC plating.</a:t>
            </a:r>
          </a:p>
        </p:txBody>
      </p:sp>
      <p:sp>
        <p:nvSpPr>
          <p:cNvPr id="16" name="TextBox 15">
            <a:extLst>
              <a:ext uri="{FF2B5EF4-FFF2-40B4-BE49-F238E27FC236}">
                <a16:creationId xmlns:a16="http://schemas.microsoft.com/office/drawing/2014/main" id="{2F8CE7B8-A87D-85C4-4816-891471258ED2}"/>
              </a:ext>
            </a:extLst>
          </p:cNvPr>
          <p:cNvSpPr txBox="1"/>
          <p:nvPr/>
        </p:nvSpPr>
        <p:spPr>
          <a:xfrm>
            <a:off x="15992835" y="6774366"/>
            <a:ext cx="13392836" cy="5570756"/>
          </a:xfrm>
          <a:prstGeom prst="rect">
            <a:avLst/>
          </a:prstGeom>
          <a:noFill/>
        </p:spPr>
        <p:txBody>
          <a:bodyPr wrap="square" rtlCol="0">
            <a:spAutoFit/>
          </a:bodyPr>
          <a:lstStyle>
            <a:defPPr>
              <a:defRPr lang="en-US"/>
            </a:defPPr>
            <a:lvl1pPr algn="just">
              <a:defRPr sz="3200">
                <a:latin typeface="Calibri" panose="020F0502020204030204" pitchFamily="34" charset="0"/>
                <a:ea typeface="Calibri" panose="020F0502020204030204" pitchFamily="34" charset="0"/>
                <a:cs typeface="Calibri" panose="020F0502020204030204" pitchFamily="34" charset="0"/>
              </a:defRPr>
            </a:lvl1pPr>
          </a:lstStyle>
          <a:p>
            <a:r>
              <a:rPr lang="en-GB" dirty="0">
                <a:latin typeface="Tahoma" panose="020B0604030504040204" pitchFamily="34" charset="0"/>
                <a:ea typeface="Tahoma" panose="020B0604030504040204" pitchFamily="34" charset="0"/>
                <a:cs typeface="Tahoma" panose="020B0604030504040204" pitchFamily="34" charset="0"/>
              </a:rPr>
              <a:t>Each coating route was split into four process stages and costed:</a:t>
            </a:r>
          </a:p>
          <a:p>
            <a:endParaRPr lang="en-GB" sz="1800" dirty="0">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Electrolyte preparation</a:t>
            </a:r>
          </a:p>
          <a:p>
            <a:pPr marL="514350" indent="-51435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Sample pre-treatment </a:t>
            </a:r>
          </a:p>
          <a:p>
            <a:pPr marL="514350" indent="-51435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Electroplating</a:t>
            </a:r>
          </a:p>
          <a:p>
            <a:pPr marL="514350" indent="-514350">
              <a:buFont typeface="+mj-lt"/>
              <a:buAutoNum type="arabicPeriod"/>
            </a:pPr>
            <a:r>
              <a:rPr lang="en-GB" dirty="0">
                <a:latin typeface="Tahoma" panose="020B0604030504040204" pitchFamily="34" charset="0"/>
                <a:ea typeface="Tahoma" panose="020B0604030504040204" pitchFamily="34" charset="0"/>
                <a:cs typeface="Tahoma" panose="020B0604030504040204" pitchFamily="34" charset="0"/>
              </a:rPr>
              <a:t>Post-treatment</a:t>
            </a:r>
          </a:p>
          <a:p>
            <a:pPr marL="514350" indent="-514350">
              <a:buFont typeface="+mj-lt"/>
              <a:buAutoNum type="arabicPeriod"/>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Key assumptions: </a:t>
            </a:r>
          </a:p>
          <a:p>
            <a:endParaRPr lang="en-GB" sz="1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Ø"/>
            </a:pPr>
            <a:r>
              <a:rPr lang="en-GB" dirty="0">
                <a:latin typeface="Tahoma" panose="020B0604030504040204" pitchFamily="34" charset="0"/>
                <a:ea typeface="Tahoma" panose="020B0604030504040204" pitchFamily="34" charset="0"/>
                <a:cs typeface="Tahoma" panose="020B0604030504040204" pitchFamily="34" charset="0"/>
              </a:rPr>
              <a:t>Batch size: </a:t>
            </a:r>
            <a:r>
              <a:rPr lang="en-GB" b="1" dirty="0">
                <a:latin typeface="Tahoma" panose="020B0604030504040204" pitchFamily="34" charset="0"/>
                <a:ea typeface="Tahoma" panose="020B0604030504040204" pitchFamily="34" charset="0"/>
                <a:cs typeface="Tahoma" panose="020B0604030504040204" pitchFamily="34" charset="0"/>
              </a:rPr>
              <a:t>120 gears </a:t>
            </a:r>
            <a:r>
              <a:rPr lang="en-GB" i="1" dirty="0">
                <a:latin typeface="Tahoma" panose="020B0604030504040204" pitchFamily="34" charset="0"/>
                <a:ea typeface="Tahoma" panose="020B0604030504040204" pitchFamily="34" charset="0"/>
                <a:cs typeface="Tahoma" panose="020B0604030504040204" pitchFamily="34" charset="0"/>
              </a:rPr>
              <a:t>(60 SiC150 and 60 Graphene)</a:t>
            </a:r>
            <a:r>
              <a:rPr lang="en-GB" dirty="0">
                <a:latin typeface="Tahoma" panose="020B0604030504040204" pitchFamily="34" charset="0"/>
                <a:ea typeface="Tahoma" panose="020B0604030504040204" pitchFamily="34" charset="0"/>
                <a:cs typeface="Tahoma" panose="020B0604030504040204" pitchFamily="34" charset="0"/>
              </a:rPr>
              <a:t>.</a:t>
            </a:r>
          </a:p>
          <a:p>
            <a:pPr marL="457200" indent="-457200">
              <a:buFont typeface="Wingdings" panose="05000000000000000000" pitchFamily="2" charset="2"/>
              <a:buChar char="Ø"/>
            </a:pPr>
            <a:r>
              <a:rPr lang="en-GB" dirty="0">
                <a:latin typeface="Tahoma" panose="020B0604030504040204" pitchFamily="34" charset="0"/>
                <a:ea typeface="Tahoma" panose="020B0604030504040204" pitchFamily="34" charset="0"/>
                <a:cs typeface="Tahoma" panose="020B0604030504040204" pitchFamily="34" charset="0"/>
              </a:rPr>
              <a:t>Gear surface: </a:t>
            </a:r>
            <a:r>
              <a:rPr lang="en-GB" b="1" dirty="0">
                <a:latin typeface="Tahoma" panose="020B0604030504040204" pitchFamily="34" charset="0"/>
                <a:ea typeface="Tahoma" panose="020B0604030504040204" pitchFamily="34" charset="0"/>
                <a:cs typeface="Tahoma" panose="020B0604030504040204" pitchFamily="34" charset="0"/>
              </a:rPr>
              <a:t>0.022 m²</a:t>
            </a:r>
          </a:p>
          <a:p>
            <a:pPr marL="457200" indent="-457200">
              <a:buFont typeface="Wingdings" panose="05000000000000000000" pitchFamily="2" charset="2"/>
              <a:buChar char="Ø"/>
            </a:pPr>
            <a:r>
              <a:rPr lang="en-GB" dirty="0">
                <a:latin typeface="Tahoma" panose="020B0604030504040204" pitchFamily="34" charset="0"/>
                <a:ea typeface="Tahoma" panose="020B0604030504040204" pitchFamily="34" charset="0"/>
                <a:cs typeface="Tahoma" panose="020B0604030504040204" pitchFamily="34" charset="0"/>
              </a:rPr>
              <a:t>Average base gear cost: </a:t>
            </a:r>
            <a:r>
              <a:rPr lang="en-GB" b="1" dirty="0">
                <a:latin typeface="Tahoma" panose="020B0604030504040204" pitchFamily="34" charset="0"/>
                <a:ea typeface="Tahoma" panose="020B0604030504040204" pitchFamily="34" charset="0"/>
                <a:cs typeface="Tahoma" panose="020B0604030504040204" pitchFamily="34" charset="0"/>
              </a:rPr>
              <a:t>EUR 22.50 </a:t>
            </a:r>
            <a:r>
              <a:rPr lang="en-GB" dirty="0">
                <a:latin typeface="Tahoma" panose="020B0604030504040204" pitchFamily="34" charset="0"/>
                <a:ea typeface="Tahoma" panose="020B0604030504040204" pitchFamily="34" charset="0"/>
                <a:cs typeface="Tahoma" panose="020B0604030504040204" pitchFamily="34" charset="0"/>
              </a:rPr>
              <a:t>per piece.</a:t>
            </a:r>
          </a:p>
        </p:txBody>
      </p:sp>
      <p:sp>
        <p:nvSpPr>
          <p:cNvPr id="4" name="Rectangle: Rounded Corners 3">
            <a:extLst>
              <a:ext uri="{FF2B5EF4-FFF2-40B4-BE49-F238E27FC236}">
                <a16:creationId xmlns:a16="http://schemas.microsoft.com/office/drawing/2014/main" id="{3A8792E7-49D9-5119-1780-B4A493B9064F}"/>
              </a:ext>
            </a:extLst>
          </p:cNvPr>
          <p:cNvSpPr/>
          <p:nvPr/>
        </p:nvSpPr>
        <p:spPr>
          <a:xfrm>
            <a:off x="1104505" y="23412749"/>
            <a:ext cx="13513576" cy="900000"/>
          </a:xfrm>
          <a:prstGeom prst="roundRect">
            <a:avLst>
              <a:gd name="adj" fmla="val 50000"/>
            </a:avLst>
          </a:prstGeom>
          <a:solidFill>
            <a:srgbClr val="0F2546"/>
          </a:solidFill>
          <a:ln w="57150">
            <a:solidFill>
              <a:srgbClr val="03406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4800" b="1" dirty="0">
                <a:solidFill>
                  <a:schemeClr val="bg1"/>
                </a:solidFill>
                <a:latin typeface="Tahoma" panose="020B0604030504040204" pitchFamily="34" charset="0"/>
                <a:ea typeface="Tahoma" panose="020B0604030504040204" pitchFamily="34" charset="0"/>
                <a:cs typeface="Tahoma" panose="020B0604030504040204" pitchFamily="34" charset="0"/>
              </a:rPr>
              <a:t> Cost Calculations HC </a:t>
            </a:r>
            <a:endParaRPr lang="en-DE"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Rounded Corners 5">
            <a:extLst>
              <a:ext uri="{FF2B5EF4-FFF2-40B4-BE49-F238E27FC236}">
                <a16:creationId xmlns:a16="http://schemas.microsoft.com/office/drawing/2014/main" id="{D3F4A362-430C-7176-B7B1-A9FB14D36126}"/>
              </a:ext>
            </a:extLst>
          </p:cNvPr>
          <p:cNvSpPr/>
          <p:nvPr/>
        </p:nvSpPr>
        <p:spPr>
          <a:xfrm>
            <a:off x="1138272" y="32951722"/>
            <a:ext cx="28112666" cy="900000"/>
          </a:xfrm>
          <a:prstGeom prst="roundRect">
            <a:avLst>
              <a:gd name="adj" fmla="val 50000"/>
            </a:avLst>
          </a:prstGeom>
          <a:solidFill>
            <a:srgbClr val="0F2546"/>
          </a:solidFill>
          <a:ln w="57150">
            <a:solidFill>
              <a:srgbClr val="03406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4800" b="1" dirty="0">
                <a:solidFill>
                  <a:schemeClr val="bg1"/>
                </a:solidFill>
                <a:latin typeface="Tahoma" panose="020B0604030504040204" pitchFamily="34" charset="0"/>
                <a:ea typeface="Tahoma" panose="020B0604030504040204" pitchFamily="34" charset="0"/>
                <a:cs typeface="Tahoma" panose="020B0604030504040204" pitchFamily="34" charset="0"/>
              </a:rPr>
              <a:t>Conclusions</a:t>
            </a:r>
            <a:endParaRPr lang="en-DE"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0C7D4692-7375-B788-D63B-40174F10127A}"/>
              </a:ext>
            </a:extLst>
          </p:cNvPr>
          <p:cNvPicPr>
            <a:picLocks noChangeAspect="1"/>
          </p:cNvPicPr>
          <p:nvPr/>
        </p:nvPicPr>
        <p:blipFill>
          <a:blip r:embed="rId3"/>
          <a:stretch>
            <a:fillRect/>
          </a:stretch>
        </p:blipFill>
        <p:spPr>
          <a:xfrm>
            <a:off x="15777353" y="24802289"/>
            <a:ext cx="13411796" cy="7118909"/>
          </a:xfrm>
          <a:prstGeom prst="rect">
            <a:avLst/>
          </a:prstGeom>
          <a:effectLst>
            <a:outerShdw blurRad="63500" sx="102000" sy="102000" algn="ctr" rotWithShape="0">
              <a:prstClr val="black">
                <a:alpha val="40000"/>
              </a:prstClr>
            </a:outerShdw>
          </a:effectLst>
        </p:spPr>
      </p:pic>
      <p:sp>
        <p:nvSpPr>
          <p:cNvPr id="12" name="Rectangle: Rounded Corners 11">
            <a:extLst>
              <a:ext uri="{FF2B5EF4-FFF2-40B4-BE49-F238E27FC236}">
                <a16:creationId xmlns:a16="http://schemas.microsoft.com/office/drawing/2014/main" id="{5C5B299E-C6CE-F07E-756F-FE37F846E9A9}"/>
              </a:ext>
            </a:extLst>
          </p:cNvPr>
          <p:cNvSpPr/>
          <p:nvPr/>
        </p:nvSpPr>
        <p:spPr>
          <a:xfrm>
            <a:off x="15777352" y="23406025"/>
            <a:ext cx="13473586" cy="900000"/>
          </a:xfrm>
          <a:prstGeom prst="roundRect">
            <a:avLst>
              <a:gd name="adj" fmla="val 50000"/>
            </a:avLst>
          </a:prstGeom>
          <a:solidFill>
            <a:srgbClr val="0F2546"/>
          </a:solidFill>
          <a:ln w="57150">
            <a:solidFill>
              <a:srgbClr val="03406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4800" b="1" dirty="0">
                <a:solidFill>
                  <a:schemeClr val="bg1"/>
                </a:solidFill>
                <a:latin typeface="Tahoma" panose="020B0604030504040204" pitchFamily="34" charset="0"/>
                <a:ea typeface="Tahoma" panose="020B0604030504040204" pitchFamily="34" charset="0"/>
                <a:cs typeface="Tahoma" panose="020B0604030504040204" pitchFamily="34" charset="0"/>
              </a:rPr>
              <a:t> HC vs. SiC150 vs. Graphene</a:t>
            </a:r>
            <a:endParaRPr lang="en-DE"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a:extLst>
              <a:ext uri="{FF2B5EF4-FFF2-40B4-BE49-F238E27FC236}">
                <a16:creationId xmlns:a16="http://schemas.microsoft.com/office/drawing/2014/main" id="{0799E342-5047-C0D9-4830-F7B2A31D012C}"/>
              </a:ext>
            </a:extLst>
          </p:cNvPr>
          <p:cNvSpPr/>
          <p:nvPr/>
        </p:nvSpPr>
        <p:spPr>
          <a:xfrm>
            <a:off x="1104504" y="34299695"/>
            <a:ext cx="28074578" cy="4913714"/>
          </a:xfrm>
          <a:prstGeom prst="roundRect">
            <a:avLst>
              <a:gd name="adj" fmla="val 6733"/>
            </a:avLst>
          </a:prstGeom>
          <a:solidFill>
            <a:srgbClr val="E7E6E5"/>
          </a:solidFill>
          <a:ln w="57150">
            <a:solidFill>
              <a:srgbClr val="0F25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EA611FC9-22F1-96AD-D161-9F185F0854F8}"/>
              </a:ext>
            </a:extLst>
          </p:cNvPr>
          <p:cNvSpPr txBox="1"/>
          <p:nvPr/>
        </p:nvSpPr>
        <p:spPr>
          <a:xfrm>
            <a:off x="1625796" y="34409330"/>
            <a:ext cx="27166763" cy="4708981"/>
          </a:xfrm>
          <a:prstGeom prst="rect">
            <a:avLst/>
          </a:prstGeom>
          <a:noFill/>
        </p:spPr>
        <p:txBody>
          <a:bodyPr wrap="square" rtlCol="0">
            <a:spAutoFit/>
          </a:bodyPr>
          <a:lstStyle/>
          <a:p>
            <a:pPr marL="457200" indent="-457200">
              <a:buFont typeface="Wingdings" panose="05000000000000000000" pitchFamily="2" charset="2"/>
              <a:buChar char="ü"/>
            </a:pPr>
            <a:r>
              <a:rPr lang="en-GB" sz="3000" dirty="0">
                <a:latin typeface="Tahoma" panose="020B0604030504040204" pitchFamily="34" charset="0"/>
                <a:ea typeface="Tahoma" panose="020B0604030504040204" pitchFamily="34" charset="0"/>
                <a:cs typeface="Tahoma" panose="020B0604030504040204" pitchFamily="34" charset="0"/>
              </a:rPr>
              <a:t>While Hard Chromium remains the lowest-cost option at EUR 32.50 per coated gears, the advanced coatings offer additional benefits that are not captured by unit cost alone. SiC150 coatings amount to EUR 37.18 and Graphene coatings to EUR 34.72 per coated gear.</a:t>
            </a:r>
          </a:p>
          <a:p>
            <a:pPr marL="457200" indent="-457200">
              <a:buFont typeface="Wingdings" panose="05000000000000000000" pitchFamily="2" charset="2"/>
              <a:buChar char="ü"/>
            </a:pPr>
            <a:endParaRPr lang="en-GB"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ü"/>
            </a:pPr>
            <a:r>
              <a:rPr lang="en-GB" sz="3000" dirty="0">
                <a:latin typeface="Tahoma" panose="020B0604030504040204" pitchFamily="34" charset="0"/>
                <a:ea typeface="Tahoma" panose="020B0604030504040204" pitchFamily="34" charset="0"/>
                <a:cs typeface="Tahoma" panose="020B0604030504040204" pitchFamily="34" charset="0"/>
              </a:rPr>
              <a:t>Although the new coatings are more expensive, they provide enhanced performance, including improved wear resistance, longer service life, and reduced environmental impact compared to Hard Chromium. </a:t>
            </a:r>
          </a:p>
          <a:p>
            <a:pPr marL="457200" indent="-457200">
              <a:buFont typeface="Wingdings" panose="05000000000000000000" pitchFamily="2" charset="2"/>
              <a:buChar char="ü"/>
            </a:pPr>
            <a:endParaRPr lang="en-GB"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ü"/>
            </a:pPr>
            <a:r>
              <a:rPr lang="en-GB" sz="3000" dirty="0">
                <a:latin typeface="Tahoma" panose="020B0604030504040204" pitchFamily="34" charset="0"/>
                <a:ea typeface="Tahoma" panose="020B0604030504040204" pitchFamily="34" charset="0"/>
                <a:cs typeface="Tahoma" panose="020B0604030504040204" pitchFamily="34" charset="0"/>
              </a:rPr>
              <a:t>The Graphene coating offers a marginal cost advantage over SiC150, highlighting its potential as a cost-efficient alternative among advanced protective coatings. </a:t>
            </a:r>
          </a:p>
          <a:p>
            <a:pPr marL="457200" indent="-457200">
              <a:buFont typeface="Wingdings" panose="05000000000000000000" pitchFamily="2" charset="2"/>
              <a:buChar char="ü"/>
            </a:pPr>
            <a:endParaRPr lang="en-GB" sz="3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Wingdings" panose="05000000000000000000" pitchFamily="2" charset="2"/>
              <a:buChar char="ü"/>
            </a:pPr>
            <a:r>
              <a:rPr lang="en-GB" sz="3000" dirty="0">
                <a:latin typeface="Tahoma" panose="020B0604030504040204" pitchFamily="34" charset="0"/>
                <a:ea typeface="Tahoma" panose="020B0604030504040204" pitchFamily="34" charset="0"/>
                <a:cs typeface="Tahoma" panose="020B0604030504040204" pitchFamily="34" charset="0"/>
              </a:rPr>
              <a:t>This comparison supports decision-making for technology adoption, balancing both economic and functional performance considerations.</a:t>
            </a:r>
          </a:p>
        </p:txBody>
      </p:sp>
      <p:pic>
        <p:nvPicPr>
          <p:cNvPr id="26" name="Picture 25">
            <a:extLst>
              <a:ext uri="{FF2B5EF4-FFF2-40B4-BE49-F238E27FC236}">
                <a16:creationId xmlns:a16="http://schemas.microsoft.com/office/drawing/2014/main" id="{AEB6CED1-5F72-AB58-46AF-86226DC5BB04}"/>
              </a:ext>
            </a:extLst>
          </p:cNvPr>
          <p:cNvPicPr>
            <a:picLocks noChangeAspect="1"/>
          </p:cNvPicPr>
          <p:nvPr/>
        </p:nvPicPr>
        <p:blipFill>
          <a:blip r:embed="rId4"/>
          <a:stretch>
            <a:fillRect/>
          </a:stretch>
        </p:blipFill>
        <p:spPr>
          <a:xfrm>
            <a:off x="1152475" y="15173809"/>
            <a:ext cx="13465606" cy="7184201"/>
          </a:xfrm>
          <a:prstGeom prst="rect">
            <a:avLst/>
          </a:prstGeom>
          <a:effectLst>
            <a:outerShdw blurRad="63500" sx="102000" sy="102000" algn="ctr" rotWithShape="0">
              <a:prstClr val="black">
                <a:alpha val="40000"/>
              </a:prstClr>
            </a:outerShdw>
          </a:effectLst>
        </p:spPr>
      </p:pic>
      <p:pic>
        <p:nvPicPr>
          <p:cNvPr id="37" name="Picture 36">
            <a:extLst>
              <a:ext uri="{FF2B5EF4-FFF2-40B4-BE49-F238E27FC236}">
                <a16:creationId xmlns:a16="http://schemas.microsoft.com/office/drawing/2014/main" id="{FB862527-D0C1-90C7-0FA5-257BB9D279AE}"/>
              </a:ext>
            </a:extLst>
          </p:cNvPr>
          <p:cNvPicPr>
            <a:picLocks noChangeAspect="1"/>
          </p:cNvPicPr>
          <p:nvPr/>
        </p:nvPicPr>
        <p:blipFill>
          <a:blip r:embed="rId5"/>
          <a:stretch>
            <a:fillRect/>
          </a:stretch>
        </p:blipFill>
        <p:spPr>
          <a:xfrm>
            <a:off x="15767927" y="15173809"/>
            <a:ext cx="13483011" cy="7220727"/>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49B3AD45-F0AB-EE58-30AE-6BD67D131989}"/>
              </a:ext>
            </a:extLst>
          </p:cNvPr>
          <p:cNvSpPr/>
          <p:nvPr/>
        </p:nvSpPr>
        <p:spPr>
          <a:xfrm>
            <a:off x="-2" y="-625681"/>
            <a:ext cx="30284521" cy="5832197"/>
          </a:xfrm>
          <a:prstGeom prst="rect">
            <a:avLst/>
          </a:prstGeom>
          <a:solidFill>
            <a:srgbClr val="0F25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13" name="Picture 12">
            <a:extLst>
              <a:ext uri="{FF2B5EF4-FFF2-40B4-BE49-F238E27FC236}">
                <a16:creationId xmlns:a16="http://schemas.microsoft.com/office/drawing/2014/main" id="{B7A1F3F1-F270-B507-228E-E79FA77E803E}"/>
              </a:ext>
            </a:extLst>
          </p:cNvPr>
          <p:cNvPicPr>
            <a:picLocks noChangeAspect="1"/>
          </p:cNvPicPr>
          <p:nvPr/>
        </p:nvPicPr>
        <p:blipFill>
          <a:blip r:embed="rId6"/>
          <a:stretch>
            <a:fillRect/>
          </a:stretch>
        </p:blipFill>
        <p:spPr>
          <a:xfrm>
            <a:off x="1105322" y="24783081"/>
            <a:ext cx="13535183" cy="71189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B442E142-62E6-085C-6764-5D8B178AF2E3}"/>
              </a:ext>
            </a:extLst>
          </p:cNvPr>
          <p:cNvSpPr txBox="1"/>
          <p:nvPr/>
        </p:nvSpPr>
        <p:spPr>
          <a:xfrm>
            <a:off x="3273048" y="186671"/>
            <a:ext cx="23843113" cy="3139321"/>
          </a:xfrm>
          <a:prstGeom prst="rect">
            <a:avLst/>
          </a:prstGeom>
          <a:noFill/>
          <a:ln>
            <a:noFill/>
          </a:ln>
        </p:spPr>
        <p:txBody>
          <a:bodyPr wrap="square">
            <a:spAutoFit/>
          </a:bodyPr>
          <a:lstStyle/>
          <a:p>
            <a:pPr algn="ct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Financial Assessment of Advanced Gear Coatings: </a:t>
            </a:r>
          </a:p>
          <a:p>
            <a:pPr algn="ctr"/>
            <a:r>
              <a:rPr lang="en-GB" sz="6600" b="1" dirty="0">
                <a:solidFill>
                  <a:schemeClr val="bg1"/>
                </a:solidFill>
                <a:latin typeface="Tahoma" panose="020B0604030504040204" pitchFamily="34" charset="0"/>
                <a:ea typeface="Tahoma" panose="020B0604030504040204" pitchFamily="34" charset="0"/>
                <a:cs typeface="Tahoma" panose="020B0604030504040204" pitchFamily="34" charset="0"/>
              </a:rPr>
              <a:t>A Comparative Cost Analysis of SiC150, Graphene, and Hard Chromium</a:t>
            </a:r>
            <a:endParaRPr lang="en-US" sz="6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a:extLst>
              <a:ext uri="{FF2B5EF4-FFF2-40B4-BE49-F238E27FC236}">
                <a16:creationId xmlns:a16="http://schemas.microsoft.com/office/drawing/2014/main" id="{18012644-11EC-ABA4-42DE-E642237EE447}"/>
              </a:ext>
            </a:extLst>
          </p:cNvPr>
          <p:cNvPicPr>
            <a:picLocks noChangeAspect="1"/>
          </p:cNvPicPr>
          <p:nvPr/>
        </p:nvPicPr>
        <p:blipFill>
          <a:blip r:embed="rId7"/>
          <a:stretch>
            <a:fillRect/>
          </a:stretch>
        </p:blipFill>
        <p:spPr>
          <a:xfrm>
            <a:off x="683072" y="-33727"/>
            <a:ext cx="3065646" cy="1127367"/>
          </a:xfrm>
          <a:prstGeom prst="rect">
            <a:avLst/>
          </a:prstGeom>
        </p:spPr>
      </p:pic>
      <p:sp>
        <p:nvSpPr>
          <p:cNvPr id="25" name="TextBox 24">
            <a:extLst>
              <a:ext uri="{FF2B5EF4-FFF2-40B4-BE49-F238E27FC236}">
                <a16:creationId xmlns:a16="http://schemas.microsoft.com/office/drawing/2014/main" id="{F2F7844B-3B04-FD04-B096-F03F9FFEF50E}"/>
              </a:ext>
            </a:extLst>
          </p:cNvPr>
          <p:cNvSpPr txBox="1"/>
          <p:nvPr/>
        </p:nvSpPr>
        <p:spPr>
          <a:xfrm>
            <a:off x="37842" y="3836878"/>
            <a:ext cx="30199527" cy="784830"/>
          </a:xfrm>
          <a:prstGeom prst="rect">
            <a:avLst/>
          </a:prstGeom>
          <a:noFill/>
          <a:ln>
            <a:noFill/>
          </a:ln>
        </p:spPr>
        <p:txBody>
          <a:bodyPr wrap="square">
            <a:spAutoFit/>
          </a:bodyPr>
          <a:lstStyle/>
          <a:p>
            <a:pPr algn="ctr"/>
            <a:r>
              <a:rPr lang="en-US" sz="4500" b="1" dirty="0">
                <a:solidFill>
                  <a:schemeClr val="bg1"/>
                </a:solidFill>
                <a:latin typeface="Tahoma" panose="020B0604030504040204" pitchFamily="34" charset="0"/>
                <a:ea typeface="Tahoma" panose="020B0604030504040204" pitchFamily="34" charset="0"/>
                <a:cs typeface="Tahoma" panose="020B0604030504040204" pitchFamily="34" charset="0"/>
              </a:rPr>
              <a:t>Myrto Pelopida, Georgios Maris, Sotiria Tzampazidou, Dr. Ioanna Deligkiozi</a:t>
            </a:r>
          </a:p>
        </p:txBody>
      </p:sp>
      <p:sp>
        <p:nvSpPr>
          <p:cNvPr id="31" name="Rectangle 30">
            <a:extLst>
              <a:ext uri="{FF2B5EF4-FFF2-40B4-BE49-F238E27FC236}">
                <a16:creationId xmlns:a16="http://schemas.microsoft.com/office/drawing/2014/main" id="{0E4322D2-B970-FEEB-740B-F20F17A301E6}"/>
              </a:ext>
            </a:extLst>
          </p:cNvPr>
          <p:cNvSpPr/>
          <p:nvPr/>
        </p:nvSpPr>
        <p:spPr>
          <a:xfrm>
            <a:off x="137" y="39718251"/>
            <a:ext cx="30275076" cy="3094733"/>
          </a:xfrm>
          <a:prstGeom prst="rect">
            <a:avLst/>
          </a:prstGeom>
          <a:solidFill>
            <a:srgbClr val="0F25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Εικόνα 14">
            <a:extLst>
              <a:ext uri="{FF2B5EF4-FFF2-40B4-BE49-F238E27FC236}">
                <a16:creationId xmlns:a16="http://schemas.microsoft.com/office/drawing/2014/main" id="{89D2780A-1A28-83D5-CAA8-9D463581C07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2830" y="40456271"/>
            <a:ext cx="8141511" cy="1708050"/>
          </a:xfrm>
          <a:prstGeom prst="rect">
            <a:avLst/>
          </a:prstGeom>
        </p:spPr>
      </p:pic>
      <p:pic>
        <p:nvPicPr>
          <p:cNvPr id="33" name="Picture 32">
            <a:extLst>
              <a:ext uri="{FF2B5EF4-FFF2-40B4-BE49-F238E27FC236}">
                <a16:creationId xmlns:a16="http://schemas.microsoft.com/office/drawing/2014/main" id="{F55BEA77-FCC4-C3BD-D0C2-264E4707D0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64603" y="40144776"/>
            <a:ext cx="6249183" cy="2436788"/>
          </a:xfrm>
          <a:prstGeom prst="rect">
            <a:avLst/>
          </a:prstGeom>
        </p:spPr>
      </p:pic>
      <p:pic>
        <p:nvPicPr>
          <p:cNvPr id="34" name="Picture 33">
            <a:extLst>
              <a:ext uri="{FF2B5EF4-FFF2-40B4-BE49-F238E27FC236}">
                <a16:creationId xmlns:a16="http://schemas.microsoft.com/office/drawing/2014/main" id="{0AC9AFD9-FA54-3501-9350-C97B9C4596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930544" y="39974379"/>
            <a:ext cx="3306050" cy="2671835"/>
          </a:xfrm>
          <a:prstGeom prst="rect">
            <a:avLst/>
          </a:prstGeom>
        </p:spPr>
      </p:pic>
      <p:sp>
        <p:nvSpPr>
          <p:cNvPr id="35" name="TextBox 34">
            <a:extLst>
              <a:ext uri="{FF2B5EF4-FFF2-40B4-BE49-F238E27FC236}">
                <a16:creationId xmlns:a16="http://schemas.microsoft.com/office/drawing/2014/main" id="{608A9909-5A0D-532B-07D4-859F039C8845}"/>
              </a:ext>
            </a:extLst>
          </p:cNvPr>
          <p:cNvSpPr txBox="1"/>
          <p:nvPr/>
        </p:nvSpPr>
        <p:spPr>
          <a:xfrm>
            <a:off x="8994341" y="40859987"/>
            <a:ext cx="9653504" cy="1200329"/>
          </a:xfrm>
          <a:prstGeom prst="rect">
            <a:avLst/>
          </a:prstGeom>
          <a:noFill/>
        </p:spPr>
        <p:txBody>
          <a:bodyPr wrap="square" rtlCol="0">
            <a:spAutoFit/>
          </a:bodyPr>
          <a:lstStyle/>
          <a:p>
            <a:pPr algn="just"/>
            <a:r>
              <a:rPr lang="de-DE" dirty="0">
                <a:solidFill>
                  <a:schemeClr val="bg1"/>
                </a:solidFill>
                <a:latin typeface="Tahoma" panose="020B0604030504040204" pitchFamily="34" charset="0"/>
                <a:ea typeface="Tahoma" panose="020B0604030504040204" pitchFamily="34" charset="0"/>
                <a:cs typeface="Tahoma" panose="020B0604030504040204" pitchFamily="34" charset="0"/>
              </a:rPr>
              <a:t>Acknowledgment: </a:t>
            </a:r>
            <a:r>
              <a:rPr lang="en-GB" dirty="0">
                <a:solidFill>
                  <a:schemeClr val="bg1"/>
                </a:solidFill>
                <a:latin typeface="Tahoma" panose="020B0604030504040204" pitchFamily="34" charset="0"/>
                <a:ea typeface="Tahoma" panose="020B0604030504040204" pitchFamily="34" charset="0"/>
                <a:cs typeface="Tahoma" panose="020B0604030504040204" pitchFamily="34" charset="0"/>
              </a:rPr>
              <a:t>Funded by the European Union under Grant Agreement Number  101058450. Views and opinions expressed are, however, those of the authors only and do not necessarily reflect those of the European. Neither the European Union nor the granting authority can be held responsible for them.</a:t>
            </a:r>
            <a:endParaRPr lang="de-DE"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364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41A4B16E76224F8E32F60FAF3FE731" ma:contentTypeVersion="16" ma:contentTypeDescription="Create a new document." ma:contentTypeScope="" ma:versionID="9e83b96da672dcde793e9bffa704be0d">
  <xsd:schema xmlns:xsd="http://www.w3.org/2001/XMLSchema" xmlns:xs="http://www.w3.org/2001/XMLSchema" xmlns:p="http://schemas.microsoft.com/office/2006/metadata/properties" xmlns:ns2="dc9508a5-8d68-4e40-8b98-e2dd6433bf09" xmlns:ns3="4729a116-8e14-47d6-a81f-097ce1f8eb4e" targetNamespace="http://schemas.microsoft.com/office/2006/metadata/properties" ma:root="true" ma:fieldsID="835756534b144f0f1bb51da53b7254a9" ns2:_="" ns3:_="">
    <xsd:import namespace="dc9508a5-8d68-4e40-8b98-e2dd6433bf09"/>
    <xsd:import namespace="4729a116-8e14-47d6-a81f-097ce1f8eb4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508a5-8d68-4e40-8b98-e2dd6433bf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8567da3b-f20e-4ee9-802f-8c547723a1f7}" ma:internalName="TaxCatchAll" ma:showField="CatchAllData" ma:web="dc9508a5-8d68-4e40-8b98-e2dd6433bf0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29a116-8e14-47d6-a81f-097ce1f8eb4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6112bcd-783e-4567-a2bf-4bbbe82e179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29a116-8e14-47d6-a81f-097ce1f8eb4e">
      <Terms xmlns="http://schemas.microsoft.com/office/infopath/2007/PartnerControls"/>
    </lcf76f155ced4ddcb4097134ff3c332f>
    <TaxCatchAll xmlns="dc9508a5-8d68-4e40-8b98-e2dd6433bf09" xsi:nil="true"/>
  </documentManagement>
</p:properties>
</file>

<file path=customXml/itemProps1.xml><?xml version="1.0" encoding="utf-8"?>
<ds:datastoreItem xmlns:ds="http://schemas.openxmlformats.org/officeDocument/2006/customXml" ds:itemID="{9FD1E5E2-DDEB-4B78-9125-32FBBFC6C3B2}">
  <ds:schemaRefs>
    <ds:schemaRef ds:uri="http://schemas.microsoft.com/sharepoint/v3/contenttype/forms"/>
  </ds:schemaRefs>
</ds:datastoreItem>
</file>

<file path=customXml/itemProps2.xml><?xml version="1.0" encoding="utf-8"?>
<ds:datastoreItem xmlns:ds="http://schemas.openxmlformats.org/officeDocument/2006/customXml" ds:itemID="{2E640E39-3C3E-4FFC-9DEC-0AB3804D8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508a5-8d68-4e40-8b98-e2dd6433bf09"/>
    <ds:schemaRef ds:uri="4729a116-8e14-47d6-a81f-097ce1f8eb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FEA3D7-F0F6-4F67-BCA2-9ED730B092AA}">
  <ds:schemaRefs>
    <ds:schemaRef ds:uri="http://schemas.microsoft.com/office/2006/metadata/properties"/>
    <ds:schemaRef ds:uri="http://schemas.microsoft.com/office/infopath/2007/PartnerControls"/>
    <ds:schemaRef ds:uri="4729a116-8e14-47d6-a81f-097ce1f8eb4e"/>
    <ds:schemaRef ds:uri="dc9508a5-8d68-4e40-8b98-e2dd6433bf09"/>
  </ds:schemaRefs>
</ds:datastoreItem>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Tahoma</vt:lpstr>
      <vt:lpstr>Wingdings</vt:lpstr>
      <vt:lpstr>Office Theme</vt:lpstr>
      <vt:lpstr>PowerPoint Presentation</vt:lpstr>
    </vt:vector>
  </TitlesOfParts>
  <Company>OpenAI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Assessment of Advanced Gear Coatings Poster</dc:title>
  <dc:subject>Research poster</dc:subject>
  <dc:creator>OpenAI</dc:creator>
  <cp:lastModifiedBy>Myrto Pelopida</cp:lastModifiedBy>
  <cp:revision>4</cp:revision>
  <dcterms:created xsi:type="dcterms:W3CDTF">2026-03-17T13:11:38Z</dcterms:created>
  <dcterms:modified xsi:type="dcterms:W3CDTF">2026-03-31T15:27:20Z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0x010100C841A4B16E76224F8E32F60FAF3FE731</vt:lpwstr>
  </property>
  <property fmtid="{D5CDD505-2E9C-101B-9397-08002B2CF9AE}" pid="3" name="MediaServiceImageTags">
    <vt:lpwstr/>
  </property>
</Properties>
</file>